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2" r:id="rId6"/>
    <p:sldId id="263" r:id="rId7"/>
    <p:sldId id="264" r:id="rId8"/>
    <p:sldId id="268" r:id="rId9"/>
    <p:sldId id="269" r:id="rId10"/>
    <p:sldId id="270" r:id="rId11"/>
    <p:sldId id="271" r:id="rId12"/>
    <p:sldId id="272" r:id="rId13"/>
    <p:sldId id="273" r:id="rId14"/>
    <p:sldId id="274" r:id="rId15"/>
    <p:sldId id="275" r:id="rId16"/>
    <p:sldId id="276" r:id="rId17"/>
    <p:sldId id="277" r:id="rId18"/>
    <p:sldId id="265"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6197"/>
  </p:normalViewPr>
  <p:slideViewPr>
    <p:cSldViewPr snapToGrid="0">
      <p:cViewPr varScale="1">
        <p:scale>
          <a:sx n="84" d="100"/>
          <a:sy n="84" d="100"/>
        </p:scale>
        <p:origin x="200" y="10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t>4/27/23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t>4/27/23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4/27/23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4/27/23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4/27/23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t>4/27/23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t>4/27/23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t>4/27/23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175" indent="-384175"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175"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a:t>美图三维</a:t>
            </a:r>
          </a:p>
        </p:txBody>
      </p:sp>
      <p:sp>
        <p:nvSpPr>
          <p:cNvPr id="3" name="副标题 2"/>
          <p:cNvSpPr>
            <a:spLocks noGrp="1"/>
          </p:cNvSpPr>
          <p:nvPr>
            <p:ph type="subTitle" idx="1"/>
          </p:nvPr>
        </p:nvSpPr>
        <p:spPr/>
        <p:txBody>
          <a:bodyPr/>
          <a:lstStyle/>
          <a:p>
            <a:r>
              <a:rPr kumimoji="1" lang="en-US" altLang="zh-CN" dirty="0"/>
              <a:t>GROUP</a:t>
            </a:r>
            <a:r>
              <a:rPr kumimoji="1" lang="zh-CN" altLang="en-US" dirty="0"/>
              <a:t> </a:t>
            </a:r>
            <a:r>
              <a:rPr kumimoji="1" lang="en-US" altLang="zh-CN" dirty="0"/>
              <a:t>3</a:t>
            </a:r>
            <a:r>
              <a:rPr kumimoji="1" lang="zh-CN" altLang="en-US" dirty="0"/>
              <a:t> 关学骏 莫凡 毛珂 李岳桐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上身板块</a:t>
            </a:r>
          </a:p>
        </p:txBody>
      </p:sp>
      <p:sp>
        <p:nvSpPr>
          <p:cNvPr id="6" name="文本框 5"/>
          <p:cNvSpPr txBox="1"/>
          <p:nvPr/>
        </p:nvSpPr>
        <p:spPr>
          <a:xfrm>
            <a:off x="6430718" y="2171700"/>
            <a:ext cx="5054146" cy="2308324"/>
          </a:xfrm>
          <a:prstGeom prst="rect">
            <a:avLst/>
          </a:prstGeom>
          <a:noFill/>
        </p:spPr>
        <p:txBody>
          <a:bodyPr wrap="square" rtlCol="0">
            <a:spAutoFit/>
          </a:bodyPr>
          <a:lstStyle/>
          <a:p>
            <a:r>
              <a:rPr lang="zh-CN" altLang="en-US" sz="2400" dirty="0"/>
              <a:t>上身板块主要由四个分类组成</a:t>
            </a:r>
            <a:r>
              <a:rPr lang="en-US" altLang="zh-CN" sz="2400" dirty="0"/>
              <a:t>----</a:t>
            </a:r>
            <a:r>
              <a:rPr lang="zh-CN" altLang="en-US" sz="2400" dirty="0"/>
              <a:t>“衬衫”“</a:t>
            </a:r>
            <a:r>
              <a:rPr lang="en-US" altLang="zh-CN" sz="2400" dirty="0"/>
              <a:t>T</a:t>
            </a:r>
            <a:r>
              <a:rPr lang="zh-CN" altLang="en-US" sz="2400" dirty="0"/>
              <a:t>恤”“女士上衣”“男士</a:t>
            </a:r>
            <a:r>
              <a:rPr lang="en-US" altLang="zh-CN" sz="2400" dirty="0"/>
              <a:t>POLO</a:t>
            </a:r>
            <a:r>
              <a:rPr lang="zh-CN" altLang="en-US" sz="2400" dirty="0"/>
              <a:t>衫”。</a:t>
            </a:r>
            <a:endParaRPr lang="en-US" altLang="zh-CN" sz="2400" dirty="0"/>
          </a:p>
          <a:p>
            <a:r>
              <a:rPr lang="zh-CN" altLang="en-US" sz="2400" dirty="0"/>
              <a:t>用户可以根据自身情况和不同的需求点击不同的分类按钮来搜索自己想要的信息。</a:t>
            </a:r>
          </a:p>
        </p:txBody>
      </p:sp>
      <p:pic>
        <p:nvPicPr>
          <p:cNvPr id="4" name="图片 3"/>
          <p:cNvPicPr>
            <a:picLocks noChangeAspect="1"/>
          </p:cNvPicPr>
          <p:nvPr/>
        </p:nvPicPr>
        <p:blipFill>
          <a:blip r:embed="rId2"/>
          <a:stretch>
            <a:fillRect/>
          </a:stretch>
        </p:blipFill>
        <p:spPr>
          <a:xfrm>
            <a:off x="2878901" y="1387614"/>
            <a:ext cx="2563110" cy="51391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下身板块</a:t>
            </a:r>
          </a:p>
        </p:txBody>
      </p:sp>
      <p:sp>
        <p:nvSpPr>
          <p:cNvPr id="6" name="文本框 5"/>
          <p:cNvSpPr txBox="1"/>
          <p:nvPr/>
        </p:nvSpPr>
        <p:spPr>
          <a:xfrm>
            <a:off x="6430718" y="2171700"/>
            <a:ext cx="5054146" cy="2677656"/>
          </a:xfrm>
          <a:prstGeom prst="rect">
            <a:avLst/>
          </a:prstGeom>
          <a:noFill/>
        </p:spPr>
        <p:txBody>
          <a:bodyPr wrap="square" rtlCol="0">
            <a:spAutoFit/>
          </a:bodyPr>
          <a:lstStyle/>
          <a:p>
            <a:r>
              <a:rPr lang="zh-CN" altLang="en-US" sz="2400" dirty="0"/>
              <a:t>下身板块根据男女性别差异和用户大偏好趋势设置为两个分类，分别是“裤子”与“裙子”。</a:t>
            </a:r>
            <a:endParaRPr lang="en-US" altLang="zh-CN" sz="2400" dirty="0"/>
          </a:p>
          <a:p>
            <a:r>
              <a:rPr lang="zh-CN" altLang="en-US" sz="2400" dirty="0"/>
              <a:t>这两种分类是目前市场上流行的关于下身穿搭的两种主流趋势，根据此分类用户可以简便快捷的导航到自己想要的穿搭推荐。</a:t>
            </a:r>
          </a:p>
        </p:txBody>
      </p:sp>
      <p:pic>
        <p:nvPicPr>
          <p:cNvPr id="4" name="图片 3"/>
          <p:cNvPicPr>
            <a:picLocks noChangeAspect="1"/>
          </p:cNvPicPr>
          <p:nvPr/>
        </p:nvPicPr>
        <p:blipFill>
          <a:blip r:embed="rId2"/>
          <a:stretch>
            <a:fillRect/>
          </a:stretch>
        </p:blipFill>
        <p:spPr>
          <a:xfrm>
            <a:off x="2827329" y="1362722"/>
            <a:ext cx="2632438" cy="54016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鞋子板块</a:t>
            </a:r>
          </a:p>
        </p:txBody>
      </p:sp>
      <p:sp>
        <p:nvSpPr>
          <p:cNvPr id="6" name="文本框 5"/>
          <p:cNvSpPr txBox="1"/>
          <p:nvPr/>
        </p:nvSpPr>
        <p:spPr>
          <a:xfrm>
            <a:off x="6430718" y="2171700"/>
            <a:ext cx="5054146" cy="1938992"/>
          </a:xfrm>
          <a:prstGeom prst="rect">
            <a:avLst/>
          </a:prstGeom>
          <a:noFill/>
        </p:spPr>
        <p:txBody>
          <a:bodyPr wrap="square" rtlCol="0">
            <a:spAutoFit/>
          </a:bodyPr>
          <a:lstStyle/>
          <a:p>
            <a:r>
              <a:rPr lang="zh-CN" altLang="en-US" sz="2400" dirty="0"/>
              <a:t>在鞋子板块我们也采取了两种分类，分别为球鞋与高跟鞋。这两种大类符合目前主流的男女细分趋势，之后我们也会加入更多的类型供用户选择。</a:t>
            </a:r>
          </a:p>
        </p:txBody>
      </p:sp>
      <p:pic>
        <p:nvPicPr>
          <p:cNvPr id="4" name="图片 3"/>
          <p:cNvPicPr>
            <a:picLocks noChangeAspect="1"/>
          </p:cNvPicPr>
          <p:nvPr/>
        </p:nvPicPr>
        <p:blipFill>
          <a:blip r:embed="rId2"/>
          <a:stretch>
            <a:fillRect/>
          </a:stretch>
        </p:blipFill>
        <p:spPr>
          <a:xfrm>
            <a:off x="2688721" y="1428750"/>
            <a:ext cx="2637940" cy="53364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整体板块</a:t>
            </a:r>
          </a:p>
        </p:txBody>
      </p:sp>
      <p:sp>
        <p:nvSpPr>
          <p:cNvPr id="6" name="文本框 5"/>
          <p:cNvSpPr txBox="1"/>
          <p:nvPr/>
        </p:nvSpPr>
        <p:spPr>
          <a:xfrm>
            <a:off x="6430718" y="2171700"/>
            <a:ext cx="5054146" cy="2677656"/>
          </a:xfrm>
          <a:prstGeom prst="rect">
            <a:avLst/>
          </a:prstGeom>
          <a:noFill/>
        </p:spPr>
        <p:txBody>
          <a:bodyPr wrap="square" rtlCol="0">
            <a:spAutoFit/>
          </a:bodyPr>
          <a:lstStyle/>
          <a:p>
            <a:r>
              <a:rPr lang="zh-CN" altLang="en-US" sz="2400" dirty="0"/>
              <a:t>整体板块针对需要全身穿搭推荐的用户需求，分为男士与女士两个大分类。</a:t>
            </a:r>
            <a:endParaRPr lang="en-US" altLang="zh-CN" sz="2400" dirty="0"/>
          </a:p>
          <a:p>
            <a:r>
              <a:rPr lang="zh-CN" altLang="en-US" sz="2400" dirty="0"/>
              <a:t>针对需要全身推荐的用户，整体板块可以帮助用户减少自己搭配的烦恼，同时也可以更协调系统的为用户推荐合适的衣物搭配。</a:t>
            </a:r>
            <a:endParaRPr lang="en-US" altLang="zh-CN" sz="2400" dirty="0"/>
          </a:p>
        </p:txBody>
      </p:sp>
      <p:pic>
        <p:nvPicPr>
          <p:cNvPr id="4" name="图片 3"/>
          <p:cNvPicPr>
            <a:picLocks noChangeAspect="1"/>
          </p:cNvPicPr>
          <p:nvPr/>
        </p:nvPicPr>
        <p:blipFill>
          <a:blip r:embed="rId2"/>
          <a:stretch>
            <a:fillRect/>
          </a:stretch>
        </p:blipFill>
        <p:spPr>
          <a:xfrm>
            <a:off x="2741963" y="1313341"/>
            <a:ext cx="2664852" cy="54253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5187950" cy="583565"/>
          </a:xfrm>
        </p:spPr>
        <p:txBody>
          <a:bodyPr>
            <a:noAutofit/>
          </a:bodyPr>
          <a:lstStyle/>
          <a:p>
            <a:r>
              <a:rPr kumimoji="1" lang="zh-CN" altLang="en-US" sz="4000" dirty="0"/>
              <a:t>健身板块界面展示</a:t>
            </a:r>
          </a:p>
        </p:txBody>
      </p:sp>
      <p:sp>
        <p:nvSpPr>
          <p:cNvPr id="3" name="内容占位符 2"/>
          <p:cNvSpPr>
            <a:spLocks noGrp="1"/>
          </p:cNvSpPr>
          <p:nvPr>
            <p:ph idx="1"/>
          </p:nvPr>
        </p:nvSpPr>
        <p:spPr/>
        <p:txBody>
          <a:bodyPr/>
          <a:lstStyle/>
          <a:p>
            <a:endParaRPr lang="zh-CN" altLang="en-US"/>
          </a:p>
        </p:txBody>
      </p:sp>
      <p:pic>
        <p:nvPicPr>
          <p:cNvPr id="4" name="图片 3" descr="d24ac87037ee6f9dc71919d52757503"/>
          <p:cNvPicPr>
            <a:picLocks noChangeAspect="1"/>
          </p:cNvPicPr>
          <p:nvPr/>
        </p:nvPicPr>
        <p:blipFill>
          <a:blip r:embed="rId2"/>
          <a:stretch>
            <a:fillRect/>
          </a:stretch>
        </p:blipFill>
        <p:spPr>
          <a:xfrm>
            <a:off x="2141855" y="1876425"/>
            <a:ext cx="2178685" cy="4368165"/>
          </a:xfrm>
          <a:prstGeom prst="rect">
            <a:avLst/>
          </a:prstGeom>
        </p:spPr>
      </p:pic>
      <p:pic>
        <p:nvPicPr>
          <p:cNvPr id="6" name="图片 5" descr="3ca96620b37eb5e437cee955fa7fae1"/>
          <p:cNvPicPr>
            <a:picLocks noChangeAspect="1"/>
          </p:cNvPicPr>
          <p:nvPr/>
        </p:nvPicPr>
        <p:blipFill>
          <a:blip r:embed="rId3"/>
          <a:stretch>
            <a:fillRect/>
          </a:stretch>
        </p:blipFill>
        <p:spPr>
          <a:xfrm>
            <a:off x="5339715" y="1875790"/>
            <a:ext cx="2159000" cy="4368800"/>
          </a:xfrm>
          <a:prstGeom prst="rect">
            <a:avLst/>
          </a:prstGeom>
        </p:spPr>
      </p:pic>
      <p:pic>
        <p:nvPicPr>
          <p:cNvPr id="8" name="图片 7" descr="5c2ecc9695ba0a00eff2b2886aa78eb"/>
          <p:cNvPicPr>
            <a:picLocks noChangeAspect="1"/>
          </p:cNvPicPr>
          <p:nvPr/>
        </p:nvPicPr>
        <p:blipFill>
          <a:blip r:embed="rId4"/>
          <a:stretch>
            <a:fillRect/>
          </a:stretch>
        </p:blipFill>
        <p:spPr>
          <a:xfrm>
            <a:off x="8517890" y="1875790"/>
            <a:ext cx="2165350" cy="43681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健身主页</a:t>
            </a:r>
          </a:p>
        </p:txBody>
      </p:sp>
      <p:sp>
        <p:nvSpPr>
          <p:cNvPr id="6" name="文本框 5"/>
          <p:cNvSpPr txBox="1"/>
          <p:nvPr/>
        </p:nvSpPr>
        <p:spPr>
          <a:xfrm>
            <a:off x="6430718" y="2171700"/>
            <a:ext cx="5054146" cy="1568450"/>
          </a:xfrm>
          <a:prstGeom prst="rect">
            <a:avLst/>
          </a:prstGeom>
          <a:noFill/>
        </p:spPr>
        <p:txBody>
          <a:bodyPr wrap="square" rtlCol="0">
            <a:spAutoFit/>
          </a:bodyPr>
          <a:lstStyle/>
          <a:p>
            <a:r>
              <a:rPr lang="zh-CN" altLang="en-US" sz="2400" dirty="0"/>
              <a:t>健身主页主要分为有氧健身和无氧健身两个部分，用户可以通过点击按钮或图片相应跳转到有氧健身或无氧健身页面中。</a:t>
            </a:r>
          </a:p>
        </p:txBody>
      </p:sp>
      <p:sp>
        <p:nvSpPr>
          <p:cNvPr id="3" name="内容占位符 2"/>
          <p:cNvSpPr>
            <a:spLocks noGrp="1"/>
          </p:cNvSpPr>
          <p:nvPr>
            <p:ph idx="1"/>
          </p:nvPr>
        </p:nvSpPr>
        <p:spPr/>
        <p:txBody>
          <a:bodyPr/>
          <a:lstStyle/>
          <a:p>
            <a:endParaRPr lang="zh-CN" altLang="en-US"/>
          </a:p>
        </p:txBody>
      </p:sp>
      <p:pic>
        <p:nvPicPr>
          <p:cNvPr id="4" name="图片 3" descr="d24ac87037ee6f9dc71919d52757503"/>
          <p:cNvPicPr>
            <a:picLocks noChangeAspect="1"/>
          </p:cNvPicPr>
          <p:nvPr/>
        </p:nvPicPr>
        <p:blipFill>
          <a:blip r:embed="rId2"/>
          <a:stretch>
            <a:fillRect/>
          </a:stretch>
        </p:blipFill>
        <p:spPr>
          <a:xfrm>
            <a:off x="2495550" y="1588135"/>
            <a:ext cx="2228850" cy="44684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有氧健身板块</a:t>
            </a:r>
          </a:p>
        </p:txBody>
      </p:sp>
      <p:sp>
        <p:nvSpPr>
          <p:cNvPr id="6" name="文本框 5"/>
          <p:cNvSpPr txBox="1"/>
          <p:nvPr/>
        </p:nvSpPr>
        <p:spPr>
          <a:xfrm>
            <a:off x="6430718" y="2171700"/>
            <a:ext cx="5054146" cy="1938020"/>
          </a:xfrm>
          <a:prstGeom prst="rect">
            <a:avLst/>
          </a:prstGeom>
          <a:noFill/>
        </p:spPr>
        <p:txBody>
          <a:bodyPr wrap="square" rtlCol="0">
            <a:spAutoFit/>
          </a:bodyPr>
          <a:lstStyle/>
          <a:p>
            <a:r>
              <a:rPr lang="zh-CN" altLang="en-US" sz="2400" dirty="0"/>
              <a:t>上身板块主要由四个分类组成</a:t>
            </a:r>
            <a:r>
              <a:rPr lang="en-US" altLang="zh-CN" sz="2400" dirty="0"/>
              <a:t>----</a:t>
            </a:r>
            <a:r>
              <a:rPr lang="zh-CN" altLang="en-US" sz="2400" dirty="0"/>
              <a:t>骑单车，慢跑，游泳和其他有氧运动。</a:t>
            </a:r>
            <a:endParaRPr lang="en-US" altLang="zh-CN" sz="2400" dirty="0"/>
          </a:p>
          <a:p>
            <a:r>
              <a:rPr lang="zh-CN" altLang="en-US" sz="2400" dirty="0"/>
              <a:t>用户可以根据自身情况和不同的需求点击不同的分类按钮来搜索自己想要的信息。</a:t>
            </a:r>
          </a:p>
        </p:txBody>
      </p:sp>
      <p:pic>
        <p:nvPicPr>
          <p:cNvPr id="3" name="图片 2" descr="5c2ecc9695ba0a00eff2b2886aa78eb"/>
          <p:cNvPicPr>
            <a:picLocks noChangeAspect="1"/>
          </p:cNvPicPr>
          <p:nvPr/>
        </p:nvPicPr>
        <p:blipFill>
          <a:blip r:embed="rId2"/>
          <a:stretch>
            <a:fillRect/>
          </a:stretch>
        </p:blipFill>
        <p:spPr>
          <a:xfrm>
            <a:off x="2434590" y="1608455"/>
            <a:ext cx="2317115" cy="46742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无氧健身板块</a:t>
            </a:r>
          </a:p>
        </p:txBody>
      </p:sp>
      <p:sp>
        <p:nvSpPr>
          <p:cNvPr id="6" name="文本框 5"/>
          <p:cNvSpPr txBox="1"/>
          <p:nvPr/>
        </p:nvSpPr>
        <p:spPr>
          <a:xfrm>
            <a:off x="6430718" y="2171700"/>
            <a:ext cx="5054146" cy="1938020"/>
          </a:xfrm>
          <a:prstGeom prst="rect">
            <a:avLst/>
          </a:prstGeom>
          <a:noFill/>
        </p:spPr>
        <p:txBody>
          <a:bodyPr wrap="square" rtlCol="0">
            <a:spAutoFit/>
          </a:bodyPr>
          <a:lstStyle/>
          <a:p>
            <a:r>
              <a:rPr lang="zh-CN" altLang="en-US" sz="2400" dirty="0"/>
              <a:t>无氧健身板块主要分为三个部分</a:t>
            </a:r>
            <a:r>
              <a:rPr lang="en-US" altLang="zh-CN" sz="2400" dirty="0"/>
              <a:t>---</a:t>
            </a:r>
            <a:r>
              <a:rPr lang="zh-CN" altLang="en-US" sz="2400" dirty="0"/>
              <a:t>上肢训练、下肢训练和腰腹训练。和有氧健身板块类似，用户可以根据自身不同需求点击按钮或图片跳转至各类健身咨询教学。</a:t>
            </a:r>
          </a:p>
        </p:txBody>
      </p:sp>
      <p:pic>
        <p:nvPicPr>
          <p:cNvPr id="3" name="图片 2" descr="3ca96620b37eb5e437cee955fa7fae1"/>
          <p:cNvPicPr>
            <a:picLocks noChangeAspect="1"/>
          </p:cNvPicPr>
          <p:nvPr/>
        </p:nvPicPr>
        <p:blipFill>
          <a:blip r:embed="rId2"/>
          <a:stretch>
            <a:fillRect/>
          </a:stretch>
        </p:blipFill>
        <p:spPr>
          <a:xfrm>
            <a:off x="2414905" y="1466215"/>
            <a:ext cx="2475865" cy="50101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12800">
                <a:ln w="22225">
                  <a:solidFill>
                    <a:schemeClr val="accent2"/>
                  </a:solidFill>
                  <a:prstDash val="solid"/>
                </a:ln>
                <a:solidFill>
                  <a:schemeClr val="accent2">
                    <a:lumMod val="40000"/>
                    <a:lumOff val="60000"/>
                  </a:schemeClr>
                </a:solidFill>
                <a:effectLst/>
                <a:sym typeface="+mn-ea"/>
              </a:rPr>
              <a:t>IDEA</a:t>
            </a:r>
            <a:br>
              <a:rPr lang="en-US" altLang="zh-CN"/>
            </a:br>
            <a:endParaRPr lang="zh-CN" altLang="en-US"/>
          </a:p>
        </p:txBody>
      </p:sp>
      <p:sp>
        <p:nvSpPr>
          <p:cNvPr id="3" name="内容占位符 2"/>
          <p:cNvSpPr>
            <a:spLocks noGrp="1"/>
          </p:cNvSpPr>
          <p:nvPr>
            <p:ph idx="1"/>
          </p:nvPr>
        </p:nvSpPr>
        <p:spPr>
          <a:xfrm>
            <a:off x="2760345" y="2749550"/>
            <a:ext cx="7710170" cy="3263900"/>
          </a:xfrm>
        </p:spPr>
        <p:txBody>
          <a:bodyPr>
            <a:normAutofit lnSpcReduction="10000"/>
          </a:bodyPr>
          <a:lstStyle/>
          <a:p>
            <a:pPr marL="244475" indent="-271780" fontAlgn="auto">
              <a:lnSpc>
                <a:spcPct val="150000"/>
              </a:lnSpc>
              <a:extLst>
                <a:ext uri="{35155182-B16C-46BC-9424-99874614C6A1}">
                  <wpsdc:indentchars xmlns:wpsdc="http://www.wps.cn/officeDocument/2017/drawingmlCustomData" xmlns="" val="-107" checksum="1294560078"/>
                  <wpsdc:marlchars xmlns:wpsdc="http://www.wps.cn/officeDocument/2017/drawingmlCustomData" xmlns="" val="107" checksum="800006781"/>
                </a:ext>
              </a:extLst>
            </a:pPr>
            <a:r>
              <a:rPr lang="zh-CN" altLang="en-US">
                <a:latin typeface="华文宋体" panose="02010600040101010101" charset="-122"/>
                <a:ea typeface="华文宋体" panose="02010600040101010101" charset="-122"/>
                <a:cs typeface="华文宋体" panose="02010600040101010101" charset="-122"/>
              </a:rPr>
              <a:t>我们希望做一款尽可能简洁，同时对用户需求满足度尽可能高的</a:t>
            </a:r>
            <a:r>
              <a:rPr lang="en-US" altLang="zh-CN">
                <a:latin typeface="华文宋体" panose="02010600040101010101" charset="-122"/>
                <a:ea typeface="华文宋体" panose="02010600040101010101" charset="-122"/>
                <a:cs typeface="华文宋体" panose="02010600040101010101" charset="-122"/>
              </a:rPr>
              <a:t>app</a:t>
            </a:r>
            <a:r>
              <a:rPr lang="zh-CN" altLang="en-US">
                <a:latin typeface="华文宋体" panose="02010600040101010101" charset="-122"/>
                <a:ea typeface="华文宋体" panose="02010600040101010101" charset="-122"/>
                <a:cs typeface="华文宋体" panose="02010600040101010101" charset="-122"/>
              </a:rPr>
              <a:t>，更适用于年轻人快节奏的生活，用户进入</a:t>
            </a:r>
            <a:r>
              <a:rPr lang="en-US" altLang="zh-CN">
                <a:latin typeface="华文宋体" panose="02010600040101010101" charset="-122"/>
                <a:ea typeface="华文宋体" panose="02010600040101010101" charset="-122"/>
                <a:cs typeface="华文宋体" panose="02010600040101010101" charset="-122"/>
              </a:rPr>
              <a:t>app</a:t>
            </a:r>
            <a:r>
              <a:rPr lang="zh-CN" altLang="en-US">
                <a:latin typeface="华文宋体" panose="02010600040101010101" charset="-122"/>
                <a:ea typeface="华文宋体" panose="02010600040101010101" charset="-122"/>
                <a:cs typeface="华文宋体" panose="02010600040101010101" charset="-122"/>
              </a:rPr>
              <a:t>后只需要通过选择能够更快速找到有用的信息。</a:t>
            </a:r>
          </a:p>
          <a:p>
            <a:pPr marL="244475" indent="-271780" fontAlgn="auto">
              <a:lnSpc>
                <a:spcPct val="150000"/>
              </a:lnSpc>
              <a:extLst>
                <a:ext uri="{35155182-B16C-46BC-9424-99874614C6A1}">
                  <wpsdc:indentchars xmlns:wpsdc="http://www.wps.cn/officeDocument/2017/drawingmlCustomData" xmlns="" val="-107" checksum="1294560078"/>
                  <wpsdc:marlchars xmlns:wpsdc="http://www.wps.cn/officeDocument/2017/drawingmlCustomData" xmlns="" val="107" checksum="800006781"/>
                </a:ext>
              </a:extLst>
            </a:pPr>
            <a:r>
              <a:rPr lang="zh-CN" altLang="en-US">
                <a:latin typeface="华文宋体" panose="02010600040101010101" charset="-122"/>
                <a:ea typeface="华文宋体" panose="02010600040101010101" charset="-122"/>
                <a:cs typeface="华文宋体" panose="02010600040101010101" charset="-122"/>
              </a:rPr>
              <a:t>各个板块根据面向用户群体的不同，使用更适当的风格</a:t>
            </a:r>
          </a:p>
          <a:p>
            <a:pPr marL="244475" indent="-271780" fontAlgn="auto">
              <a:lnSpc>
                <a:spcPct val="150000"/>
              </a:lnSpc>
              <a:extLst>
                <a:ext uri="{35155182-B16C-46BC-9424-99874614C6A1}">
                  <wpsdc:indentchars xmlns:wpsdc="http://www.wps.cn/officeDocument/2017/drawingmlCustomData" xmlns="" val="-107" checksum="1294560078"/>
                  <wpsdc:marlchars xmlns:wpsdc="http://www.wps.cn/officeDocument/2017/drawingmlCustomData" xmlns="" val="107" checksum="800006781"/>
                </a:ext>
              </a:extLst>
            </a:pPr>
            <a:r>
              <a:rPr lang="zh-CN" altLang="en-US">
                <a:latin typeface="华文宋体" panose="02010600040101010101" charset="-122"/>
                <a:ea typeface="华文宋体" panose="02010600040101010101" charset="-122"/>
              </a:rPr>
              <a:t>更注重于页面观感的舒适度</a:t>
            </a:r>
          </a:p>
          <a:p>
            <a:endParaRPr lang="zh-CN" altLang="en-US">
              <a:latin typeface="华文宋体" panose="02010600040101010101" charset="-122"/>
              <a:ea typeface="华文宋体" panose="0201060004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4"/>
          <p:cNvSpPr>
            <a:spLocks noGrp="1" noRot="1" noChangeAspect="1" noMove="1" noResize="1" noEditPoints="1" noAdjustHandles="1" noChangeArrowheads="1" noChangeShapeType="1" noTextEdit="1"/>
          </p:cNvSpPr>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1682562173035769">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4775835" y="1353185"/>
            <a:ext cx="2400300" cy="4572000"/>
          </a:xfrm>
          <a:prstGeom prst="rect">
            <a:avLst/>
          </a:prstGeom>
        </p:spPr>
      </p:pic>
      <p:sp>
        <p:nvSpPr>
          <p:cNvPr id="8" name="文本框 7"/>
          <p:cNvSpPr txBox="1"/>
          <p:nvPr/>
        </p:nvSpPr>
        <p:spPr>
          <a:xfrm>
            <a:off x="2965285" y="2845065"/>
            <a:ext cx="6468437" cy="1169551"/>
          </a:xfrm>
          <a:prstGeom prst="rect">
            <a:avLst/>
          </a:prstGeom>
          <a:noFill/>
        </p:spPr>
        <p:txBody>
          <a:bodyPr wrap="none" rtlCol="0">
            <a:spAutoFit/>
          </a:bodyPr>
          <a:lstStyle/>
          <a:p>
            <a:r>
              <a:rPr kumimoji="1" lang="zh-CN" altLang="en-US" sz="7000" dirty="0"/>
              <a:t>看看如何实现？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4"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3" nodeType="clickEffect">
                                  <p:stCondLst>
                                    <p:cond delay="0"/>
                                  </p:stCondLst>
                                  <p:childTnLst>
                                    <p:animEffect transition="out" filter="fade">
                                      <p:cBhvr>
                                        <p:cTn id="10" dur="1000"/>
                                        <p:tgtEl>
                                          <p:spTgt spid="8"/>
                                        </p:tgtEl>
                                      </p:cBhvr>
                                    </p:animEffect>
                                    <p:set>
                                      <p:cBhvr>
                                        <p:cTn id="11" dur="1" fill="hold">
                                          <p:stCondLst>
                                            <p:cond delay="998"/>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 presetClass="entr" presetSubtype="0" fill="hold" nodeType="afterEffect">
                                  <p:stCondLst>
                                    <p:cond delay="100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1">
                  <p:stCondLst>
                    <p:cond delay="indefinite"/>
                  </p:stCondLst>
                  <p:endCondLst>
                    <p:cond evt="onNext" delay="0">
                      <p:tgtEl>
                        <p:sldTgt/>
                      </p:tgtEl>
                    </p:cond>
                    <p:cond evt="onPrev" delay="0">
                      <p:tgtEl>
                        <p:sldTgt/>
                      </p:tgtEl>
                    </p:cond>
                  </p:endCondLst>
                </p:cTn>
                <p:tgtEl>
                  <p:spTgt spid="2"/>
                </p:tgtEl>
              </p:cMediaNode>
            </p:video>
          </p:childTnLst>
        </p:cTn>
      </p:par>
    </p:tnLst>
    <p:bldLst>
      <p:bldP spid="8" grpId="2"/>
      <p:bldP spid="8" grpId="3"/>
      <p:bldP spid="8" grpId="4"/>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19"/>
          <p:cNvGrpSpPr>
            <a:grpSpLocks noGrp="1" noUngrp="1" noRot="1" noChangeAspect="1" noMove="1" noResize="1"/>
          </p:cNvGrpSpPr>
          <p:nvPr/>
        </p:nvGrpSpPr>
        <p:grpSpPr>
          <a:xfrm>
            <a:off x="752858" y="744469"/>
            <a:ext cx="10674117" cy="5349671"/>
            <a:chOff x="752858" y="744469"/>
            <a:chExt cx="10674117" cy="5349671"/>
          </a:xfrm>
        </p:grpSpPr>
        <p:sp>
          <p:nvSpPr>
            <p:cNvPr id="2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22"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 useBgFill="1">
        <p:nvSpPr>
          <p:cNvPr id="31"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711885" y="634028"/>
            <a:ext cx="4798243" cy="3732835"/>
          </a:xfrm>
        </p:spPr>
        <p:txBody>
          <a:bodyPr vert="horz" lIns="91440" tIns="45720" rIns="91440" bIns="45720" rtlCol="0" anchor="b">
            <a:normAutofit/>
          </a:bodyPr>
          <a:lstStyle/>
          <a:p>
            <a:pPr algn="ctr"/>
            <a:r>
              <a:rPr kumimoji="1" lang="zh-CN" altLang="en-US" sz="7200" cap="all"/>
              <a:t>首页推荐</a:t>
            </a:r>
          </a:p>
        </p:txBody>
      </p:sp>
      <p:sp>
        <p:nvSpPr>
          <p:cNvPr id="32" name="Freeform 6"/>
          <p:cNvSpPr>
            <a:spLocks noGrp="1" noRot="1" noChangeAspect="1" noMove="1" noResize="1" noEditPoints="1" noAdjustHandles="1" noChangeArrowheads="1" noChangeShapeType="1" noTextEdit="1"/>
          </p:cNvSpPr>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33" name="Freeform 6"/>
          <p:cNvSpPr>
            <a:spLocks noGrp="1" noRot="1" noChangeAspect="1" noMove="1" noResize="1" noEditPoints="1" noAdjustHandles="1" noChangeArrowheads="1" noChangeShapeType="1" noTextEdit="1"/>
          </p:cNvSpPr>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pic>
        <p:nvPicPr>
          <p:cNvPr id="7" name="内容占位符 6"/>
          <p:cNvPicPr>
            <a:picLocks noGrp="1" noChangeAspect="1"/>
          </p:cNvPicPr>
          <p:nvPr>
            <p:ph idx="1"/>
          </p:nvPr>
        </p:nvPicPr>
        <p:blipFill>
          <a:blip r:embed="rId2"/>
          <a:stretch>
            <a:fillRect/>
          </a:stretch>
        </p:blipFill>
        <p:spPr>
          <a:xfrm>
            <a:off x="2349897" y="1333221"/>
            <a:ext cx="2250681" cy="4391574"/>
          </a:xfrm>
          <a:prstGeom prst="rect">
            <a:avLst/>
          </a:prstGeom>
        </p:spPr>
      </p:pic>
      <p:sp>
        <p:nvSpPr>
          <p:cNvPr id="12" name="文本框 11"/>
          <p:cNvSpPr txBox="1"/>
          <p:nvPr/>
        </p:nvSpPr>
        <p:spPr>
          <a:xfrm>
            <a:off x="7085172" y="4986338"/>
            <a:ext cx="4702017" cy="1015663"/>
          </a:xfrm>
          <a:prstGeom prst="rect">
            <a:avLst/>
          </a:prstGeom>
          <a:noFill/>
        </p:spPr>
        <p:txBody>
          <a:bodyPr wrap="square" rtlCol="0">
            <a:spAutoFit/>
          </a:bodyPr>
          <a:lstStyle/>
          <a:p>
            <a:r>
              <a:rPr kumimoji="1" lang="zh-CN" altLang="en-US" sz="2000" dirty="0"/>
              <a:t>首页界面分为三个板块，美妆、穿搭、健身，你可以点击你感兴趣的板块以获得更多相关资讯。</a:t>
            </a:r>
            <a:endParaRPr kumimoji="1"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8" name="Group 37"/>
          <p:cNvGrpSpPr>
            <a:grpSpLocks noGrp="1" noUngrp="1" noRot="1" noChangeAspect="1" noMove="1" noResize="1"/>
          </p:cNvGrpSpPr>
          <p:nvPr/>
        </p:nvGrpSpPr>
        <p:grpSpPr>
          <a:xfrm>
            <a:off x="752858" y="744469"/>
            <a:ext cx="10674117" cy="5349671"/>
            <a:chOff x="752858" y="744469"/>
            <a:chExt cx="10674117" cy="5349671"/>
          </a:xfrm>
        </p:grpSpPr>
        <p:sp>
          <p:nvSpPr>
            <p:cNvPr id="39"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40"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 useBgFill="1">
        <p:nvSpPr>
          <p:cNvPr id="49" name="Rectangle 41"/>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711885" y="634028"/>
            <a:ext cx="4798243" cy="3732835"/>
          </a:xfrm>
        </p:spPr>
        <p:txBody>
          <a:bodyPr vert="horz" lIns="91440" tIns="45720" rIns="91440" bIns="45720" rtlCol="0" anchor="b">
            <a:normAutofit/>
          </a:bodyPr>
          <a:lstStyle/>
          <a:p>
            <a:pPr algn="ctr"/>
            <a:r>
              <a:rPr kumimoji="1" lang="zh-CN" altLang="en-US" sz="7200" cap="all" dirty="0"/>
              <a:t>发现探索</a:t>
            </a:r>
          </a:p>
        </p:txBody>
      </p:sp>
      <p:sp>
        <p:nvSpPr>
          <p:cNvPr id="50" name="Freeform 6"/>
          <p:cNvSpPr>
            <a:spLocks noGrp="1" noRot="1" noChangeAspect="1" noMove="1" noResize="1" noEditPoints="1" noAdjustHandles="1" noChangeArrowheads="1" noChangeShapeType="1" noTextEdit="1"/>
          </p:cNvSpPr>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51" name="Freeform 6"/>
          <p:cNvSpPr>
            <a:spLocks noGrp="1" noRot="1" noChangeAspect="1" noMove="1" noResize="1" noEditPoints="1" noAdjustHandles="1" noChangeArrowheads="1" noChangeShapeType="1" noTextEdit="1"/>
          </p:cNvSpPr>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pic>
        <p:nvPicPr>
          <p:cNvPr id="4" name="内容占位符 3"/>
          <p:cNvPicPr>
            <a:picLocks noGrp="1" noChangeAspect="1"/>
          </p:cNvPicPr>
          <p:nvPr>
            <p:ph idx="1"/>
          </p:nvPr>
        </p:nvPicPr>
        <p:blipFill>
          <a:blip r:embed="rId2"/>
          <a:stretch>
            <a:fillRect/>
          </a:stretch>
        </p:blipFill>
        <p:spPr>
          <a:xfrm>
            <a:off x="2245597" y="1333221"/>
            <a:ext cx="2459280" cy="4391574"/>
          </a:xfrm>
          <a:prstGeom prst="rect">
            <a:avLst/>
          </a:prstGeom>
        </p:spPr>
      </p:pic>
      <p:sp>
        <p:nvSpPr>
          <p:cNvPr id="5" name="文本框 4"/>
          <p:cNvSpPr txBox="1"/>
          <p:nvPr/>
        </p:nvSpPr>
        <p:spPr>
          <a:xfrm>
            <a:off x="7085172" y="4986338"/>
            <a:ext cx="4702017" cy="1015663"/>
          </a:xfrm>
          <a:prstGeom prst="rect">
            <a:avLst/>
          </a:prstGeom>
          <a:noFill/>
        </p:spPr>
        <p:txBody>
          <a:bodyPr wrap="square" rtlCol="0">
            <a:spAutoFit/>
          </a:bodyPr>
          <a:lstStyle/>
          <a:p>
            <a:r>
              <a:rPr kumimoji="1" lang="zh-CN" altLang="en-US" sz="2000" dirty="0"/>
              <a:t>在发现界面，你可以浏览你感兴趣的任何内容，这些内容会根据你的喜好以及今日热点出现在你的发现探索中。</a:t>
            </a:r>
            <a:endParaRPr kumimoji="1"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Grp="1" noRot="1" noChangeAspect="1" noMove="1" noResize="1" noEditPoints="1" noAdjustHandles="1" noChangeArrowheads="1" noChangeShapeType="1" noTextEdit="1"/>
          </p:cNvSpPr>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a:spLocks noGrp="1" noRot="1" noChangeAspect="1" noMove="1" noResize="1" noEditPoints="1" noAdjustHandles="1" noChangeArrowheads="1" noChangeShapeType="1" noTextEdit="1"/>
          </p:cNvSpPr>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p:cNvPicPr>
            <a:picLocks noGrp="1" noChangeAspect="1"/>
          </p:cNvPicPr>
          <p:nvPr>
            <p:ph idx="1"/>
          </p:nvPr>
        </p:nvPicPr>
        <p:blipFill>
          <a:blip r:embed="rId2"/>
          <a:stretch>
            <a:fillRect/>
          </a:stretch>
        </p:blipFill>
        <p:spPr>
          <a:xfrm>
            <a:off x="4512444" y="480515"/>
            <a:ext cx="3167111" cy="5892302"/>
          </a:xfrm>
          <a:prstGeom prst="rect">
            <a:avLst/>
          </a:prstGeom>
        </p:spPr>
      </p:pic>
      <p:sp>
        <p:nvSpPr>
          <p:cNvPr id="5" name="文本框 4"/>
          <p:cNvSpPr txBox="1"/>
          <p:nvPr/>
        </p:nvSpPr>
        <p:spPr>
          <a:xfrm>
            <a:off x="757569" y="1681336"/>
            <a:ext cx="1877437" cy="1107996"/>
          </a:xfrm>
          <a:prstGeom prst="rect">
            <a:avLst/>
          </a:prstGeom>
          <a:noFill/>
        </p:spPr>
        <p:txBody>
          <a:bodyPr wrap="none" rtlCol="0">
            <a:spAutoFit/>
          </a:bodyPr>
          <a:lstStyle/>
          <a:p>
            <a:r>
              <a:rPr kumimoji="1" lang="zh-CN" altLang="en-US" sz="6600" dirty="0"/>
              <a:t>搜索</a:t>
            </a:r>
          </a:p>
        </p:txBody>
      </p:sp>
      <p:sp>
        <p:nvSpPr>
          <p:cNvPr id="6" name="文本框 5"/>
          <p:cNvSpPr txBox="1"/>
          <p:nvPr/>
        </p:nvSpPr>
        <p:spPr>
          <a:xfrm>
            <a:off x="1615855" y="4068669"/>
            <a:ext cx="1877437" cy="1107996"/>
          </a:xfrm>
          <a:prstGeom prst="rect">
            <a:avLst/>
          </a:prstGeom>
          <a:noFill/>
        </p:spPr>
        <p:txBody>
          <a:bodyPr wrap="none" rtlCol="0">
            <a:spAutoFit/>
          </a:bodyPr>
          <a:lstStyle/>
          <a:p>
            <a:r>
              <a:rPr kumimoji="1" lang="zh-CN" altLang="en-US" sz="6600" dirty="0"/>
              <a:t>热点</a:t>
            </a:r>
          </a:p>
        </p:txBody>
      </p:sp>
      <p:sp>
        <p:nvSpPr>
          <p:cNvPr id="7" name="文本框 6"/>
          <p:cNvSpPr txBox="1"/>
          <p:nvPr/>
        </p:nvSpPr>
        <p:spPr>
          <a:xfrm>
            <a:off x="9240414" y="4068669"/>
            <a:ext cx="1877437" cy="1107996"/>
          </a:xfrm>
          <a:prstGeom prst="rect">
            <a:avLst/>
          </a:prstGeom>
          <a:noFill/>
        </p:spPr>
        <p:txBody>
          <a:bodyPr wrap="none" rtlCol="0">
            <a:spAutoFit/>
          </a:bodyPr>
          <a:lstStyle/>
          <a:p>
            <a:r>
              <a:rPr kumimoji="1" lang="zh-CN" altLang="en-US" sz="6600" dirty="0"/>
              <a:t>创意</a:t>
            </a:r>
          </a:p>
        </p:txBody>
      </p:sp>
      <p:sp>
        <p:nvSpPr>
          <p:cNvPr id="8" name="文本框 7"/>
          <p:cNvSpPr txBox="1"/>
          <p:nvPr/>
        </p:nvSpPr>
        <p:spPr>
          <a:xfrm>
            <a:off x="8110331" y="1681336"/>
            <a:ext cx="1877437" cy="1107996"/>
          </a:xfrm>
          <a:prstGeom prst="rect">
            <a:avLst/>
          </a:prstGeom>
          <a:noFill/>
        </p:spPr>
        <p:txBody>
          <a:bodyPr wrap="none" rtlCol="0">
            <a:spAutoFit/>
          </a:bodyPr>
          <a:lstStyle/>
          <a:p>
            <a:r>
              <a:rPr kumimoji="1" lang="zh-CN" altLang="en-US" sz="6600" dirty="0"/>
              <a:t>灵感</a:t>
            </a:r>
          </a:p>
        </p:txBody>
      </p:sp>
      <p:sp>
        <p:nvSpPr>
          <p:cNvPr id="10" name="文本框 9"/>
          <p:cNvSpPr txBox="1"/>
          <p:nvPr/>
        </p:nvSpPr>
        <p:spPr>
          <a:xfrm>
            <a:off x="3544166" y="2641836"/>
            <a:ext cx="5109091" cy="1569660"/>
          </a:xfrm>
          <a:prstGeom prst="rect">
            <a:avLst/>
          </a:prstGeom>
          <a:noFill/>
        </p:spPr>
        <p:txBody>
          <a:bodyPr wrap="none" rtlCol="0">
            <a:spAutoFit/>
          </a:bodyPr>
          <a:lstStyle/>
          <a:p>
            <a:r>
              <a:rPr kumimoji="1" lang="zh-CN" altLang="en-US" sz="9600" dirty="0"/>
              <a:t>一触即得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19"/>
          <p:cNvGrpSpPr>
            <a:grpSpLocks noGrp="1" noUngrp="1" noRot="1" noChangeAspect="1" noMove="1" noResize="1"/>
          </p:cNvGrpSpPr>
          <p:nvPr/>
        </p:nvGrpSpPr>
        <p:grpSpPr>
          <a:xfrm>
            <a:off x="752858" y="744469"/>
            <a:ext cx="10674117" cy="5349671"/>
            <a:chOff x="752858" y="744469"/>
            <a:chExt cx="10674117" cy="5349671"/>
          </a:xfrm>
        </p:grpSpPr>
        <p:sp>
          <p:nvSpPr>
            <p:cNvPr id="2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22"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 useBgFill="1">
        <p:nvSpPr>
          <p:cNvPr id="31"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711885" y="634028"/>
            <a:ext cx="4798243" cy="3732835"/>
          </a:xfrm>
        </p:spPr>
        <p:txBody>
          <a:bodyPr vert="horz" lIns="91440" tIns="45720" rIns="91440" bIns="45720" rtlCol="0" anchor="b">
            <a:normAutofit/>
          </a:bodyPr>
          <a:lstStyle/>
          <a:p>
            <a:pPr algn="ctr"/>
            <a:r>
              <a:rPr kumimoji="1" lang="zh-CN" altLang="en-US" sz="7200" cap="all"/>
              <a:t>美妆板块</a:t>
            </a:r>
          </a:p>
        </p:txBody>
      </p:sp>
      <p:sp>
        <p:nvSpPr>
          <p:cNvPr id="32" name="Freeform 6"/>
          <p:cNvSpPr>
            <a:spLocks noGrp="1" noRot="1" noChangeAspect="1" noMove="1" noResize="1" noEditPoints="1" noAdjustHandles="1" noChangeArrowheads="1" noChangeShapeType="1" noTextEdit="1"/>
          </p:cNvSpPr>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33" name="Freeform 6"/>
          <p:cNvSpPr>
            <a:spLocks noGrp="1" noRot="1" noChangeAspect="1" noMove="1" noResize="1" noEditPoints="1" noAdjustHandles="1" noChangeArrowheads="1" noChangeShapeType="1" noTextEdit="1"/>
          </p:cNvSpPr>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sp>
        <p:nvSpPr>
          <p:cNvPr id="12" name="文本框 11"/>
          <p:cNvSpPr txBox="1"/>
          <p:nvPr/>
        </p:nvSpPr>
        <p:spPr>
          <a:xfrm>
            <a:off x="7085172" y="4986338"/>
            <a:ext cx="4702017" cy="1322070"/>
          </a:xfrm>
          <a:prstGeom prst="rect">
            <a:avLst/>
          </a:prstGeom>
          <a:noFill/>
        </p:spPr>
        <p:txBody>
          <a:bodyPr wrap="square" rtlCol="0">
            <a:spAutoFit/>
          </a:bodyPr>
          <a:lstStyle/>
          <a:p>
            <a:r>
              <a:rPr kumimoji="1" lang="zh-CN" altLang="en-US" sz="2000" dirty="0"/>
              <a:t>在美妆板块内分为了一个细分板块，用户可以有针对性的选择自己想要参考学习的板块，基本覆盖了对美妆的所有需求。</a:t>
            </a:r>
          </a:p>
        </p:txBody>
      </p:sp>
      <p:pic>
        <p:nvPicPr>
          <p:cNvPr id="4" name="内容占位符 3"/>
          <p:cNvPicPr>
            <a:picLocks noGrp="1" noChangeAspect="1"/>
          </p:cNvPicPr>
          <p:nvPr>
            <p:ph idx="1"/>
          </p:nvPr>
        </p:nvPicPr>
        <p:blipFill>
          <a:blip r:embed="rId2"/>
          <a:stretch>
            <a:fillRect/>
          </a:stretch>
        </p:blipFill>
        <p:spPr>
          <a:xfrm>
            <a:off x="2376805" y="1109980"/>
            <a:ext cx="2463800" cy="48082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19"/>
          <p:cNvGrpSpPr>
            <a:grpSpLocks noGrp="1" noUngrp="1" noRot="1" noChangeAspect="1" noMove="1" noResize="1"/>
          </p:cNvGrpSpPr>
          <p:nvPr/>
        </p:nvGrpSpPr>
        <p:grpSpPr>
          <a:xfrm>
            <a:off x="752858" y="744469"/>
            <a:ext cx="10674117" cy="5349671"/>
            <a:chOff x="752858" y="744469"/>
            <a:chExt cx="10674117" cy="5349671"/>
          </a:xfrm>
        </p:grpSpPr>
        <p:sp>
          <p:nvSpPr>
            <p:cNvPr id="2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22"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 useBgFill="1">
        <p:nvSpPr>
          <p:cNvPr id="31"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713855" y="88265"/>
            <a:ext cx="4798060" cy="1597660"/>
          </a:xfrm>
        </p:spPr>
        <p:txBody>
          <a:bodyPr vert="horz" lIns="91440" tIns="45720" rIns="91440" bIns="45720" rtlCol="0" anchor="b">
            <a:normAutofit/>
          </a:bodyPr>
          <a:lstStyle/>
          <a:p>
            <a:pPr algn="ctr"/>
            <a:r>
              <a:rPr kumimoji="1" lang="zh-CN" altLang="en-US" sz="7200" cap="all"/>
              <a:t>美妆板块</a:t>
            </a:r>
          </a:p>
        </p:txBody>
      </p:sp>
      <p:sp>
        <p:nvSpPr>
          <p:cNvPr id="12" name="文本框 11"/>
          <p:cNvSpPr txBox="1"/>
          <p:nvPr/>
        </p:nvSpPr>
        <p:spPr>
          <a:xfrm>
            <a:off x="6761322" y="2638743"/>
            <a:ext cx="4702017" cy="2306955"/>
          </a:xfrm>
          <a:prstGeom prst="rect">
            <a:avLst/>
          </a:prstGeom>
          <a:noFill/>
        </p:spPr>
        <p:txBody>
          <a:bodyPr wrap="square" rtlCol="0">
            <a:spAutoFit/>
          </a:bodyPr>
          <a:lstStyle/>
          <a:p>
            <a:pPr fontAlgn="auto">
              <a:lnSpc>
                <a:spcPct val="150000"/>
              </a:lnSpc>
            </a:pPr>
            <a:r>
              <a:rPr kumimoji="1" lang="zh-CN" altLang="en-US" sz="2400" dirty="0"/>
              <a:t>进入板块后即可查看相对应的具体内容，我们会挑选认为最有帮助的教程，并附上来源，给用户最实际性的帮助。</a:t>
            </a:r>
          </a:p>
        </p:txBody>
      </p:sp>
      <p:pic>
        <p:nvPicPr>
          <p:cNvPr id="5" name="内容占位符 4"/>
          <p:cNvPicPr>
            <a:picLocks noGrp="1" noChangeAspect="1"/>
          </p:cNvPicPr>
          <p:nvPr>
            <p:ph idx="1"/>
          </p:nvPr>
        </p:nvPicPr>
        <p:blipFill>
          <a:blip r:embed="rId2"/>
          <a:stretch>
            <a:fillRect/>
          </a:stretch>
        </p:blipFill>
        <p:spPr>
          <a:xfrm>
            <a:off x="1570990" y="294640"/>
            <a:ext cx="3284220" cy="6268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19"/>
          <p:cNvGrpSpPr>
            <a:grpSpLocks noGrp="1" noUngrp="1" noRot="1" noChangeAspect="1" noMove="1" noResize="1"/>
          </p:cNvGrpSpPr>
          <p:nvPr/>
        </p:nvGrpSpPr>
        <p:grpSpPr>
          <a:xfrm>
            <a:off x="752858" y="744469"/>
            <a:ext cx="10674117" cy="5349671"/>
            <a:chOff x="752858" y="744469"/>
            <a:chExt cx="10674117" cy="5349671"/>
          </a:xfrm>
        </p:grpSpPr>
        <p:sp>
          <p:nvSpPr>
            <p:cNvPr id="2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ln>
          </p:spPr>
        </p:sp>
        <p:sp>
          <p:nvSpPr>
            <p:cNvPr id="22"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ln>
          </p:spPr>
        </p:sp>
      </p:grpSp>
      <p:sp useBgFill="1">
        <p:nvSpPr>
          <p:cNvPr id="31"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6713855" y="88265"/>
            <a:ext cx="4798060" cy="1597660"/>
          </a:xfrm>
        </p:spPr>
        <p:txBody>
          <a:bodyPr vert="horz" lIns="91440" tIns="45720" rIns="91440" bIns="45720" rtlCol="0" anchor="b">
            <a:normAutofit/>
          </a:bodyPr>
          <a:lstStyle/>
          <a:p>
            <a:pPr algn="ctr"/>
            <a:r>
              <a:rPr kumimoji="1" lang="zh-CN" altLang="en-US" sz="7200" cap="all"/>
              <a:t>美妆板块</a:t>
            </a:r>
          </a:p>
        </p:txBody>
      </p:sp>
      <p:sp>
        <p:nvSpPr>
          <p:cNvPr id="3" name="文本框 2"/>
          <p:cNvSpPr txBox="1"/>
          <p:nvPr/>
        </p:nvSpPr>
        <p:spPr>
          <a:xfrm>
            <a:off x="6761322" y="2638743"/>
            <a:ext cx="4702017" cy="1753235"/>
          </a:xfrm>
          <a:prstGeom prst="rect">
            <a:avLst/>
          </a:prstGeom>
          <a:noFill/>
        </p:spPr>
        <p:txBody>
          <a:bodyPr wrap="square" rtlCol="0">
            <a:spAutoFit/>
          </a:bodyPr>
          <a:lstStyle/>
          <a:p>
            <a:pPr fontAlgn="auto">
              <a:lnSpc>
                <a:spcPct val="150000"/>
              </a:lnSpc>
            </a:pPr>
            <a:r>
              <a:rPr kumimoji="1" lang="zh-CN" altLang="en-US" sz="2400" dirty="0"/>
              <a:t>同时在细分页面中，用户也可以通过右上角加号更进一步选择更细化的不同分类</a:t>
            </a:r>
          </a:p>
        </p:txBody>
      </p:sp>
      <p:pic>
        <p:nvPicPr>
          <p:cNvPr id="6" name="内容占位符 5"/>
          <p:cNvPicPr>
            <a:picLocks noGrp="1" noChangeAspect="1"/>
          </p:cNvPicPr>
          <p:nvPr>
            <p:ph idx="1"/>
          </p:nvPr>
        </p:nvPicPr>
        <p:blipFill>
          <a:blip r:embed="rId2"/>
          <a:stretch>
            <a:fillRect/>
          </a:stretch>
        </p:blipFill>
        <p:spPr>
          <a:xfrm>
            <a:off x="1582420" y="311785"/>
            <a:ext cx="3275330" cy="6234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685800"/>
            <a:ext cx="4515485" cy="583565"/>
          </a:xfrm>
        </p:spPr>
        <p:txBody>
          <a:bodyPr>
            <a:noAutofit/>
          </a:bodyPr>
          <a:lstStyle/>
          <a:p>
            <a:r>
              <a:rPr kumimoji="1" lang="zh-CN" altLang="en-US" sz="4000" dirty="0"/>
              <a:t>穿搭板块界面展示</a:t>
            </a:r>
          </a:p>
        </p:txBody>
      </p:sp>
      <p:pic>
        <p:nvPicPr>
          <p:cNvPr id="5" name="内容占位符 4"/>
          <p:cNvPicPr>
            <a:picLocks noGrp="1" noChangeAspect="1"/>
          </p:cNvPicPr>
          <p:nvPr>
            <p:ph idx="1"/>
          </p:nvPr>
        </p:nvPicPr>
        <p:blipFill>
          <a:blip r:embed="rId2"/>
          <a:stretch>
            <a:fillRect/>
          </a:stretch>
        </p:blipFill>
        <p:spPr>
          <a:xfrm>
            <a:off x="920670" y="2093766"/>
            <a:ext cx="1808561" cy="3581400"/>
          </a:xfrm>
        </p:spPr>
      </p:pic>
      <p:pic>
        <p:nvPicPr>
          <p:cNvPr id="7" name="图片 6"/>
          <p:cNvPicPr>
            <a:picLocks noChangeAspect="1"/>
          </p:cNvPicPr>
          <p:nvPr/>
        </p:nvPicPr>
        <p:blipFill>
          <a:blip r:embed="rId3"/>
          <a:stretch>
            <a:fillRect/>
          </a:stretch>
        </p:blipFill>
        <p:spPr>
          <a:xfrm>
            <a:off x="3251202" y="2093766"/>
            <a:ext cx="1811141" cy="3631452"/>
          </a:xfrm>
          <a:prstGeom prst="rect">
            <a:avLst/>
          </a:prstGeom>
        </p:spPr>
      </p:pic>
      <p:pic>
        <p:nvPicPr>
          <p:cNvPr id="9" name="图片 8"/>
          <p:cNvPicPr>
            <a:picLocks noChangeAspect="1"/>
          </p:cNvPicPr>
          <p:nvPr/>
        </p:nvPicPr>
        <p:blipFill>
          <a:blip r:embed="rId4"/>
          <a:stretch>
            <a:fillRect/>
          </a:stretch>
        </p:blipFill>
        <p:spPr>
          <a:xfrm>
            <a:off x="5584314" y="2093766"/>
            <a:ext cx="1811141" cy="3716368"/>
          </a:xfrm>
          <a:prstGeom prst="rect">
            <a:avLst/>
          </a:prstGeom>
        </p:spPr>
      </p:pic>
      <p:pic>
        <p:nvPicPr>
          <p:cNvPr id="13" name="图片 12"/>
          <p:cNvPicPr>
            <a:picLocks noChangeAspect="1"/>
          </p:cNvPicPr>
          <p:nvPr/>
        </p:nvPicPr>
        <p:blipFill>
          <a:blip r:embed="rId5"/>
          <a:stretch>
            <a:fillRect/>
          </a:stretch>
        </p:blipFill>
        <p:spPr>
          <a:xfrm>
            <a:off x="7810894" y="2093766"/>
            <a:ext cx="1837095" cy="3716368"/>
          </a:xfrm>
          <a:prstGeom prst="rect">
            <a:avLst/>
          </a:prstGeom>
        </p:spPr>
      </p:pic>
      <p:pic>
        <p:nvPicPr>
          <p:cNvPr id="15" name="图片 14"/>
          <p:cNvPicPr>
            <a:picLocks noChangeAspect="1"/>
          </p:cNvPicPr>
          <p:nvPr/>
        </p:nvPicPr>
        <p:blipFill>
          <a:blip r:embed="rId6"/>
          <a:stretch>
            <a:fillRect/>
          </a:stretch>
        </p:blipFill>
        <p:spPr>
          <a:xfrm>
            <a:off x="10063428" y="2093766"/>
            <a:ext cx="1825421" cy="37163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穿搭主页</a:t>
            </a:r>
          </a:p>
        </p:txBody>
      </p:sp>
      <p:pic>
        <p:nvPicPr>
          <p:cNvPr id="5" name="内容占位符 4"/>
          <p:cNvPicPr>
            <a:picLocks noGrp="1" noChangeAspect="1"/>
          </p:cNvPicPr>
          <p:nvPr>
            <p:ph idx="1"/>
          </p:nvPr>
        </p:nvPicPr>
        <p:blipFill>
          <a:blip r:embed="rId2"/>
          <a:stretch>
            <a:fillRect/>
          </a:stretch>
        </p:blipFill>
        <p:spPr>
          <a:xfrm>
            <a:off x="2844316" y="1362722"/>
            <a:ext cx="2739739" cy="5425364"/>
          </a:xfrm>
        </p:spPr>
      </p:pic>
      <p:sp>
        <p:nvSpPr>
          <p:cNvPr id="6" name="文本框 5"/>
          <p:cNvSpPr txBox="1"/>
          <p:nvPr/>
        </p:nvSpPr>
        <p:spPr>
          <a:xfrm>
            <a:off x="6430718" y="2171700"/>
            <a:ext cx="5054146" cy="2677656"/>
          </a:xfrm>
          <a:prstGeom prst="rect">
            <a:avLst/>
          </a:prstGeom>
          <a:noFill/>
        </p:spPr>
        <p:txBody>
          <a:bodyPr wrap="square" rtlCol="0">
            <a:spAutoFit/>
          </a:bodyPr>
          <a:lstStyle/>
          <a:p>
            <a:r>
              <a:rPr lang="zh-CN" altLang="en-US" sz="2400" dirty="0"/>
              <a:t>穿搭主页主要由人体模型组成，用户可以通过点击身体不同部分，来实现不同板块的跳转。</a:t>
            </a:r>
            <a:endParaRPr lang="en-US" altLang="zh-CN" sz="2400" dirty="0"/>
          </a:p>
          <a:p>
            <a:r>
              <a:rPr lang="zh-CN" altLang="en-US" sz="2400" dirty="0"/>
              <a:t>用户可以根据自身需求跳转至“整体”“上身”“下身”“鞋子”四个板块子页面，从而获取更多用户所需的资讯。</a:t>
            </a:r>
          </a:p>
        </p:txBody>
      </p:sp>
    </p:spTree>
  </p:cSld>
  <p:clrMapOvr>
    <a:masterClrMapping/>
  </p:clrMapOvr>
</p:sld>
</file>

<file path=ppt/theme/theme1.xml><?xml version="1.0" encoding="utf-8"?>
<a:theme xmlns:a="http://schemas.openxmlformats.org/drawingml/2006/main" name="剪切">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剪切</Template>
  <TotalTime>1</TotalTime>
  <Words>669</Words>
  <Application>Microsoft Macintosh PowerPoint</Application>
  <PresentationFormat>宽屏</PresentationFormat>
  <Paragraphs>45</Paragraphs>
  <Slides>19</Slides>
  <Notes>0</Notes>
  <HiddenSlides>0</HiddenSlides>
  <MMClips>1</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19</vt:i4>
      </vt:variant>
    </vt:vector>
  </HeadingPairs>
  <TitlesOfParts>
    <vt:vector size="22" baseType="lpstr">
      <vt:lpstr>华文宋体</vt:lpstr>
      <vt:lpstr>Franklin Gothic Book</vt:lpstr>
      <vt:lpstr>剪切</vt:lpstr>
      <vt:lpstr>美图三维</vt:lpstr>
      <vt:lpstr>首页推荐</vt:lpstr>
      <vt:lpstr>发现探索</vt:lpstr>
      <vt:lpstr>PowerPoint 演示文稿</vt:lpstr>
      <vt:lpstr>美妆板块</vt:lpstr>
      <vt:lpstr>美妆板块</vt:lpstr>
      <vt:lpstr>美妆板块</vt:lpstr>
      <vt:lpstr>穿搭板块界面展示</vt:lpstr>
      <vt:lpstr>穿搭主页</vt:lpstr>
      <vt:lpstr>上身板块</vt:lpstr>
      <vt:lpstr>下身板块</vt:lpstr>
      <vt:lpstr>鞋子板块</vt:lpstr>
      <vt:lpstr>整体板块</vt:lpstr>
      <vt:lpstr>健身板块界面展示</vt:lpstr>
      <vt:lpstr>健身主页</vt:lpstr>
      <vt:lpstr>有氧健身板块</vt:lpstr>
      <vt:lpstr>无氧健身板块</vt:lpstr>
      <vt:lpstr>IDEA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美图三维</dc:title>
  <dc:creator>LI, YUETONG (UG)</dc:creator>
  <cp:lastModifiedBy>LI, YUETONG (UG)</cp:lastModifiedBy>
  <cp:revision>4</cp:revision>
  <dcterms:created xsi:type="dcterms:W3CDTF">2023-04-27T02:34:37Z</dcterms:created>
  <dcterms:modified xsi:type="dcterms:W3CDTF">2023-04-27T02:39:10Z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2052-3.9.6.6441</vt:lpwstr>
  </property>
</Properties>
</file>